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6858000" cy="9144000"/>
  <p:embeddedFontLst>
    <p:embeddedFont>
      <p:font typeface="Open Sans" panose="020B0606030504020204" pitchFamily="34" charset="0"/>
      <p:regular r:id="rId13"/>
      <p:bold r:id="rId14"/>
      <p:italic r:id="rId15"/>
      <p:boldItalic r:id="rId16"/>
    </p:embeddedFont>
    <p:embeddedFont>
      <p:font typeface="PT Sans Narrow" panose="020B0604020202020204" pitchFamily="34" charset="0"/>
      <p:regular r:id="rId17"/>
      <p:bold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734" y="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c39757b83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0" name="Google Shape;120;gc39757b83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c21c1d2b82_1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c21c1d2b82_1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c21c1d2b82_0_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c21c1d2b82_0_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c21c1d2b82_1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c21c1d2b82_1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c21c1d2b82_0_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c21c1d2b82_0_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c21c1d2b82_1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c21c1d2b82_1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c21c1d2b82_0_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c21c1d2b82_0_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c21c1d2b82_1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c21c1d2b82_1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c21c1d2b82_1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c21c1d2b82_1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7007735" y="3176888"/>
            <a:ext cx="562200" cy="0"/>
          </a:xfrm>
          <a:prstGeom prst="straightConnector1">
            <a:avLst/>
          </a:prstGeom>
          <a:noFill/>
          <a:ln w="762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" name="Google Shape;11;p2"/>
          <p:cNvCxnSpPr/>
          <p:nvPr/>
        </p:nvCxnSpPr>
        <p:spPr>
          <a:xfrm>
            <a:off x="1575035" y="3158252"/>
            <a:ext cx="562200" cy="0"/>
          </a:xfrm>
          <a:prstGeom prst="straightConnector1">
            <a:avLst/>
          </a:prstGeom>
          <a:noFill/>
          <a:ln w="762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12" name="Google Shape;12;p2"/>
          <p:cNvGrpSpPr/>
          <p:nvPr/>
        </p:nvGrpSpPr>
        <p:grpSpPr>
          <a:xfrm>
            <a:off x="1004144" y="1022025"/>
            <a:ext cx="7136668" cy="152400"/>
            <a:chOff x="1346429" y="1011300"/>
            <a:chExt cx="6452100" cy="152400"/>
          </a:xfrm>
        </p:grpSpPr>
        <p:cxnSp>
          <p:nvCxnSpPr>
            <p:cNvPr id="13" name="Google Shape;13;p2"/>
            <p:cNvCxnSpPr/>
            <p:nvPr/>
          </p:nvCxnSpPr>
          <p:spPr>
            <a:xfrm rot="10800000">
              <a:off x="1346429" y="1011300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4" name="Google Shape;14;p2"/>
            <p:cNvCxnSpPr/>
            <p:nvPr/>
          </p:nvCxnSpPr>
          <p:spPr>
            <a:xfrm rot="10800000">
              <a:off x="1346429" y="1163700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grpSp>
        <p:nvGrpSpPr>
          <p:cNvPr id="15" name="Google Shape;15;p2"/>
          <p:cNvGrpSpPr/>
          <p:nvPr/>
        </p:nvGrpSpPr>
        <p:grpSpPr>
          <a:xfrm>
            <a:off x="1004151" y="3969100"/>
            <a:ext cx="7136668" cy="152400"/>
            <a:chOff x="1346435" y="3969088"/>
            <a:chExt cx="6452100" cy="152400"/>
          </a:xfrm>
        </p:grpSpPr>
        <p:cxnSp>
          <p:nvCxnSpPr>
            <p:cNvPr id="16" name="Google Shape;16;p2"/>
            <p:cNvCxnSpPr/>
            <p:nvPr/>
          </p:nvCxnSpPr>
          <p:spPr>
            <a:xfrm>
              <a:off x="1346435" y="4121488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7" name="Google Shape;17;p2"/>
            <p:cNvCxnSpPr/>
            <p:nvPr/>
          </p:nvCxnSpPr>
          <p:spPr>
            <a:xfrm>
              <a:off x="1346435" y="3969088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18" name="Google Shape;18;p2"/>
          <p:cNvSpPr txBox="1">
            <a:spLocks noGrp="1"/>
          </p:cNvSpPr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subTitle" idx="1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1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304850"/>
            <a:ext cx="8520600" cy="15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8" name="Google Shape;58;p11"/>
          <p:cNvSpPr txBox="1">
            <a:spLocks noGrp="1"/>
          </p:cNvSpPr>
          <p:nvPr>
            <p:ph type="body" idx="1"/>
          </p:nvPr>
        </p:nvSpPr>
        <p:spPr>
          <a:xfrm>
            <a:off x="311700" y="2995650"/>
            <a:ext cx="8520600" cy="107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/>
          <p:nvPr/>
        </p:nvSpPr>
        <p:spPr>
          <a:xfrm>
            <a:off x="-50" y="2571900"/>
            <a:ext cx="9144000" cy="257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1"/>
          </p:nvPr>
        </p:nvSpPr>
        <p:spPr>
          <a:xfrm>
            <a:off x="311700" y="1266175"/>
            <a:ext cx="39999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body" idx="2"/>
          </p:nvPr>
        </p:nvSpPr>
        <p:spPr>
          <a:xfrm>
            <a:off x="4832400" y="1266175"/>
            <a:ext cx="39999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6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36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7" name="Google Shape;47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8" name="Google Shape;48;p9"/>
          <p:cNvSpPr txBox="1">
            <a:spLocks noGrp="1"/>
          </p:cNvSpPr>
          <p:nvPr>
            <p:ph type="title"/>
          </p:nvPr>
        </p:nvSpPr>
        <p:spPr>
          <a:xfrm>
            <a:off x="265500" y="1039675"/>
            <a:ext cx="4045200" cy="1675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ubTitle" idx="1"/>
          </p:nvPr>
        </p:nvSpPr>
        <p:spPr>
          <a:xfrm>
            <a:off x="265500" y="27268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>
            <a:spLocks noGrp="1"/>
          </p:cNvSpPr>
          <p:nvPr>
            <p:ph type="body" idx="1"/>
          </p:nvPr>
        </p:nvSpPr>
        <p:spPr>
          <a:xfrm>
            <a:off x="311700" y="423072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None/>
              <a:defRPr sz="2400">
                <a:latin typeface="PT Sans Narrow"/>
                <a:ea typeface="PT Sans Narrow"/>
                <a:cs typeface="PT Sans Narrow"/>
                <a:sym typeface="PT Sans Narrow"/>
              </a:defRPr>
            </a:lvl1pPr>
          </a:lstStyle>
          <a:p>
            <a:endParaRPr/>
          </a:p>
        </p:txBody>
      </p:sp>
      <p:sp>
        <p:nvSpPr>
          <p:cNvPr id="54" name="Google Shape;54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tropic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  <a:defRPr sz="18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document/d/17hiqnZ9J2L9i965nj6WluitKtAt9ILxP/edit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docs.google.com/document/d/1EgV7eeQA2I4N7muvNLzwT4W-B8LXo1Ml/edit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ciet.nic.in/pages.php?id=eContent_guidelines&amp;ln=en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 txBox="1">
            <a:spLocks noGrp="1"/>
          </p:cNvSpPr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Evaluation of e-Content 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" name="Google Shape;67;p13"/>
          <p:cNvSpPr txBox="1">
            <a:spLocks noGrp="1"/>
          </p:cNvSpPr>
          <p:nvPr>
            <p:ph type="subTitle" idx="1"/>
          </p:nvPr>
        </p:nvSpPr>
        <p:spPr>
          <a:xfrm>
            <a:off x="2137225" y="2774175"/>
            <a:ext cx="4870500" cy="114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Prof. Indu kumar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CIET-NCERT 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  <p:pic>
        <p:nvPicPr>
          <p:cNvPr id="123" name="Google Shape;123;p22"/>
          <p:cNvPicPr preferRelativeResize="0"/>
          <p:nvPr/>
        </p:nvPicPr>
        <p:blipFill rotWithShape="1">
          <a:blip r:embed="rId3">
            <a:alphaModFix/>
          </a:blip>
          <a:srcRect l="17888" r="10039"/>
          <a:stretch/>
        </p:blipFill>
        <p:spPr>
          <a:xfrm>
            <a:off x="5727250" y="268200"/>
            <a:ext cx="3202850" cy="2492875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Google Shape;124;p22"/>
          <p:cNvSpPr txBox="1"/>
          <p:nvPr/>
        </p:nvSpPr>
        <p:spPr>
          <a:xfrm>
            <a:off x="694225" y="632175"/>
            <a:ext cx="45279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Questions &amp; Discussion</a:t>
            </a:r>
            <a:endParaRPr sz="2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Google Shape;125;p22"/>
          <p:cNvSpPr txBox="1"/>
          <p:nvPr/>
        </p:nvSpPr>
        <p:spPr>
          <a:xfrm>
            <a:off x="-646275" y="2643758"/>
            <a:ext cx="10246800" cy="228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" sz="2400" b="1" i="0" u="none" strike="noStrike" cap="none">
                <a:solidFill>
                  <a:srgbClr val="660000"/>
                </a:solidFill>
                <a:latin typeface="Arial"/>
                <a:ea typeface="Arial"/>
                <a:cs typeface="Arial"/>
                <a:sym typeface="Arial"/>
              </a:rPr>
              <a:t>Fight COVID-19</a:t>
            </a:r>
            <a:endParaRPr sz="100" b="0" i="0" u="none" strike="noStrike" cap="none">
              <a:solidFill>
                <a:srgbClr val="66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" sz="2000" b="0" i="0" u="none" strike="noStrike" cap="none">
                <a:solidFill>
                  <a:srgbClr val="660000"/>
                </a:solidFill>
                <a:latin typeface="Arial"/>
                <a:ea typeface="Arial"/>
                <a:cs typeface="Arial"/>
                <a:sym typeface="Arial"/>
              </a:rPr>
              <a:t>Practice Social Distancing, Use Mask, Practice Hand Hygiene and Stay Safe</a:t>
            </a:r>
            <a:endParaRPr sz="2000" b="0" i="0" u="none" strike="noStrike" cap="none">
              <a:solidFill>
                <a:srgbClr val="66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" sz="2000" b="0" i="0" u="none" strike="noStrike" cap="none">
                <a:solidFill>
                  <a:srgbClr val="660000"/>
                </a:solidFill>
                <a:latin typeface="Arial"/>
                <a:ea typeface="Arial"/>
                <a:cs typeface="Arial"/>
                <a:sym typeface="Arial"/>
              </a:rPr>
              <a:t>Learn from Home Online</a:t>
            </a:r>
            <a:endParaRPr sz="2000" b="0" i="0" u="none" strike="noStrike" cap="none">
              <a:solidFill>
                <a:srgbClr val="66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" sz="2000" b="1" i="0" u="none" strike="noStrike" cap="none">
                <a:solidFill>
                  <a:srgbClr val="660000"/>
                </a:solidFill>
                <a:latin typeface="Arial"/>
                <a:ea typeface="Arial"/>
                <a:cs typeface="Arial"/>
                <a:sym typeface="Arial"/>
              </a:rPr>
              <a:t>Thanks for your attention</a:t>
            </a:r>
            <a:endParaRPr sz="2000" b="1" i="0" u="none" strike="noStrike" cap="none">
              <a:solidFill>
                <a:srgbClr val="66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1" i="0" u="none" strike="noStrike" cap="none">
              <a:solidFill>
                <a:srgbClr val="66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711">
                <a:latin typeface="Times New Roman"/>
                <a:ea typeface="Times New Roman"/>
                <a:cs typeface="Times New Roman"/>
                <a:sym typeface="Times New Roman"/>
              </a:rPr>
              <a:t>The need of e-Content evaluation</a:t>
            </a:r>
            <a:endParaRPr sz="371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3" name="Google Shape;73;p14"/>
          <p:cNvSpPr txBox="1">
            <a:spLocks noGrp="1"/>
          </p:cNvSpPr>
          <p:nvPr>
            <p:ph type="body" idx="1"/>
          </p:nvPr>
        </p:nvSpPr>
        <p:spPr>
          <a:xfrm>
            <a:off x="311700" y="1243477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We have to focus on these three</a:t>
            </a:r>
            <a:endParaRPr sz="2600" b="1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68300" algn="l" rtl="0">
              <a:lnSpc>
                <a:spcPct val="2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Times New Roman"/>
              <a:buChar char="❏"/>
            </a:pPr>
            <a:r>
              <a:rPr lang="en"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do we understand by eContents which need to be evaluated </a:t>
            </a:r>
            <a:endParaRPr sz="22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683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Times New Roman"/>
              <a:buChar char="❏"/>
            </a:pPr>
            <a:r>
              <a:rPr lang="en"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Why these eContent need to be evaluated</a:t>
            </a:r>
            <a:endParaRPr sz="22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683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Times New Roman"/>
              <a:buChar char="❏"/>
            </a:pPr>
            <a:r>
              <a:rPr lang="en"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How they should to be evaluated (The Process/Methods )</a:t>
            </a:r>
            <a:endParaRPr sz="22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200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sz="19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5"/>
          <p:cNvSpPr txBox="1">
            <a:spLocks noGrp="1"/>
          </p:cNvSpPr>
          <p:nvPr>
            <p:ph type="title"/>
          </p:nvPr>
        </p:nvSpPr>
        <p:spPr>
          <a:xfrm>
            <a:off x="311700" y="54050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Times New Roman"/>
                <a:ea typeface="Times New Roman"/>
                <a:cs typeface="Times New Roman"/>
                <a:sym typeface="Times New Roman"/>
              </a:rPr>
              <a:t>eContents to be Evaluated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9" name="Google Shape;79;p15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80" name="Google Shape;8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0025" y="686375"/>
            <a:ext cx="8943975" cy="4095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lnSpc>
                <a:spcPct val="2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 sz="3000">
                <a:latin typeface="Times New Roman"/>
                <a:ea typeface="Times New Roman"/>
                <a:cs typeface="Times New Roman"/>
                <a:sym typeface="Times New Roman"/>
              </a:rPr>
              <a:t>Why e-Content need to be Evaluated</a:t>
            </a:r>
            <a:endParaRPr sz="47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6" name="Google Shape;86;p16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018"/>
              <a:buNone/>
            </a:pPr>
            <a:r>
              <a:rPr lang="en" sz="1965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                      </a:t>
            </a:r>
            <a:r>
              <a:rPr lang="en" sz="1965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For the assessment of-</a:t>
            </a:r>
            <a:endParaRPr sz="1965" b="1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03823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965"/>
              <a:buNone/>
            </a:pPr>
            <a:r>
              <a:rPr lang="en" sz="2400" dirty="0">
                <a:solidFill>
                  <a:srgbClr val="00B0F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1.Reliability and Validity                            </a:t>
            </a:r>
            <a:r>
              <a:rPr lang="en-US" sz="2400" dirty="0">
                <a:solidFill>
                  <a:srgbClr val="00B0F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3. Cost Effectiveness</a:t>
            </a:r>
          </a:p>
          <a:p>
            <a:pPr marL="103823" indent="0">
              <a:lnSpc>
                <a:spcPct val="95000"/>
              </a:lnSpc>
              <a:spcBef>
                <a:spcPts val="1200"/>
              </a:spcBef>
              <a:buClr>
                <a:srgbClr val="000000"/>
              </a:buClr>
              <a:buSzPts val="1965"/>
              <a:buNone/>
            </a:pPr>
            <a:r>
              <a:rPr lang="en-US" sz="2400" dirty="0">
                <a:solidFill>
                  <a:srgbClr val="00B0F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 </a:t>
            </a:r>
            <a:r>
              <a:rPr lang="en-IN" sz="2400" dirty="0">
                <a:solidFill>
                  <a:srgbClr val="00B0F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Appropriateness  as per                           </a:t>
            </a:r>
            <a:r>
              <a:rPr lang="en-US" sz="2400" dirty="0">
                <a:solidFill>
                  <a:srgbClr val="00B0F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4. Licensing </a:t>
            </a:r>
            <a:endParaRPr lang="en-IN" sz="2400" dirty="0">
              <a:solidFill>
                <a:srgbClr val="00B0F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03823" indent="0">
              <a:lnSpc>
                <a:spcPct val="95000"/>
              </a:lnSpc>
              <a:spcBef>
                <a:spcPts val="1200"/>
              </a:spcBef>
              <a:buClr>
                <a:srgbClr val="000000"/>
              </a:buClr>
              <a:buSzPts val="1965"/>
              <a:buNone/>
            </a:pPr>
            <a:r>
              <a:rPr lang="en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i)  The nature of content                            ii) Context of the learner</a:t>
            </a:r>
            <a:endParaRPr sz="24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95000"/>
              </a:lnSpc>
              <a:spcBef>
                <a:spcPts val="1200"/>
              </a:spcBef>
              <a:buSzPts val="1018"/>
              <a:buNone/>
            </a:pPr>
            <a:r>
              <a:rPr lang="en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iii) Methods of Teaching                             </a:t>
            </a:r>
            <a:r>
              <a:rPr lang="en-IN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iv) Available technology</a:t>
            </a:r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1018"/>
              <a:buNone/>
            </a:pPr>
            <a:endParaRPr sz="1965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1018"/>
              <a:buNone/>
            </a:pPr>
            <a:endParaRPr sz="1965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03823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965"/>
              <a:buNone/>
            </a:pPr>
            <a:endParaRPr lang="en-US" sz="1965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Google Shape;91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02400" y="582125"/>
            <a:ext cx="5961701" cy="4420750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7"/>
          <p:cNvSpPr txBox="1"/>
          <p:nvPr/>
        </p:nvSpPr>
        <p:spPr>
          <a:xfrm>
            <a:off x="713275" y="69225"/>
            <a:ext cx="6499800" cy="1077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IN" sz="24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The Process/Methods</a:t>
            </a:r>
            <a:r>
              <a:rPr lang="en-IN" sz="240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endParaRPr dirty="0"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710">
                <a:latin typeface="Times New Roman"/>
                <a:ea typeface="Times New Roman"/>
                <a:cs typeface="Times New Roman"/>
                <a:sym typeface="Times New Roman"/>
              </a:rPr>
              <a:t>How it should to be Evaluated (</a:t>
            </a: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The Process/Methods</a:t>
            </a:r>
            <a:r>
              <a:rPr lang="en" sz="2200" b="0"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endParaRPr sz="2200" b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200000"/>
              </a:lnSpc>
              <a:spcBef>
                <a:spcPts val="1200"/>
              </a:spcBef>
              <a:spcAft>
                <a:spcPts val="0"/>
              </a:spcAft>
              <a:buSzPts val="990"/>
              <a:buNone/>
            </a:pPr>
            <a:endParaRPr sz="271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SzPts val="990"/>
              <a:buNone/>
            </a:pPr>
            <a:endParaRPr sz="3240"/>
          </a:p>
        </p:txBody>
      </p:sp>
      <p:sp>
        <p:nvSpPr>
          <p:cNvPr id="98" name="Google Shape;98;p18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We need to have eContent evaluation tool based on the parameters </a:t>
            </a:r>
            <a:endParaRPr sz="22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9"/>
          <p:cNvSpPr txBox="1">
            <a:spLocks noGrp="1"/>
          </p:cNvSpPr>
          <p:nvPr>
            <p:ph type="body" idx="1"/>
          </p:nvPr>
        </p:nvSpPr>
        <p:spPr>
          <a:xfrm>
            <a:off x="311700" y="1046500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u="sng">
                <a:solidFill>
                  <a:schemeClr val="hlink"/>
                </a:solidFill>
                <a:hlinkClick r:id="rId3"/>
              </a:rPr>
              <a:t>https://docs.google.com/document/d/17hiqnZ9J2L9i965nj6WluitKtAt9ILxP/edit</a:t>
            </a:r>
            <a:endParaRPr sz="16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600" u="sng">
                <a:solidFill>
                  <a:schemeClr val="hlink"/>
                </a:solidFill>
                <a:hlinkClick r:id="rId4"/>
              </a:rPr>
              <a:t>https://docs.google.com/document/d/1EgV7eeQA2I4N7muvNLzwT4W-B8LXo1Ml/edit</a:t>
            </a:r>
            <a:endParaRPr sz="16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1600"/>
          </a:p>
        </p:txBody>
      </p:sp>
      <p:sp>
        <p:nvSpPr>
          <p:cNvPr id="104" name="Google Shape;104;p19"/>
          <p:cNvSpPr txBox="1"/>
          <p:nvPr/>
        </p:nvSpPr>
        <p:spPr>
          <a:xfrm>
            <a:off x="538675" y="112950"/>
            <a:ext cx="7828200" cy="6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700" b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Parameters for e-content Evaluation</a:t>
            </a:r>
            <a:endParaRPr sz="2300" b="1">
              <a:solidFill>
                <a:schemeClr val="accen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Times New Roman"/>
                <a:ea typeface="Times New Roman"/>
                <a:cs typeface="Times New Roman"/>
                <a:sym typeface="Times New Roman"/>
              </a:rPr>
              <a:t>Guidelines e-Content Development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0" name="Google Shape;110;p20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200"/>
              </a:spcAft>
              <a:buNone/>
            </a:pPr>
            <a:endParaRPr lang="en" u="sng" dirty="0">
              <a:solidFill>
                <a:schemeClr val="hlink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1200"/>
              </a:spcAft>
              <a:buNone/>
            </a:pPr>
            <a:endParaRPr lang="en-US" dirty="0"/>
          </a:p>
          <a:p>
            <a:pPr marL="0" lvl="0" indent="0" algn="ctr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>
                <a:hlinkClick r:id="rId3"/>
              </a:rPr>
              <a:t>CIET | Central Institute of Educational Technology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1"/>
          <p:cNvSpPr txBox="1">
            <a:spLocks noGrp="1"/>
          </p:cNvSpPr>
          <p:nvPr>
            <p:ph type="title"/>
          </p:nvPr>
        </p:nvSpPr>
        <p:spPr>
          <a:xfrm>
            <a:off x="65275" y="206075"/>
            <a:ext cx="9144000" cy="77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940">
                <a:latin typeface="Times New Roman"/>
                <a:ea typeface="Times New Roman"/>
                <a:cs typeface="Times New Roman"/>
                <a:sym typeface="Times New Roman"/>
              </a:rPr>
              <a:t>Evaluation is an intrinsic component of creation process </a:t>
            </a:r>
            <a:endParaRPr sz="294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6" name="Google Shape;116;p21"/>
          <p:cNvSpPr txBox="1">
            <a:spLocks noGrp="1"/>
          </p:cNvSpPr>
          <p:nvPr>
            <p:ph type="body" idx="1"/>
          </p:nvPr>
        </p:nvSpPr>
        <p:spPr>
          <a:xfrm>
            <a:off x="266200" y="978900"/>
            <a:ext cx="8566200" cy="359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                      </a:t>
            </a:r>
            <a:endParaRPr/>
          </a:p>
        </p:txBody>
      </p:sp>
      <p:pic>
        <p:nvPicPr>
          <p:cNvPr id="117" name="Google Shape;117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85650" y="978875"/>
            <a:ext cx="4251925" cy="3924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ropic">
  <a:themeElements>
    <a:clrScheme name="Tropic">
      <a:dk1>
        <a:srgbClr val="A1E8D9"/>
      </a:dk1>
      <a:lt1>
        <a:srgbClr val="FFFFFF"/>
      </a:lt1>
      <a:dk2>
        <a:srgbClr val="695D46"/>
      </a:dk2>
      <a:lt2>
        <a:srgbClr val="B3A77D"/>
      </a:lt2>
      <a:accent1>
        <a:srgbClr val="EF6C00"/>
      </a:accent1>
      <a:accent2>
        <a:srgbClr val="CE93D8"/>
      </a:accent2>
      <a:accent3>
        <a:srgbClr val="4DB6AC"/>
      </a:accent3>
      <a:accent4>
        <a:srgbClr val="FF9800"/>
      </a:accent4>
      <a:accent5>
        <a:srgbClr val="009668"/>
      </a:accent5>
      <a:accent6>
        <a:srgbClr val="EEFF41"/>
      </a:accent6>
      <a:hlink>
        <a:srgbClr val="009668"/>
      </a:hlink>
      <a:folHlink>
        <a:srgbClr val="00966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211</Words>
  <Application>Microsoft Office PowerPoint</Application>
  <PresentationFormat>On-screen Show (16:9)</PresentationFormat>
  <Paragraphs>34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Open Sans</vt:lpstr>
      <vt:lpstr>PT Sans Narrow</vt:lpstr>
      <vt:lpstr>Times New Roman</vt:lpstr>
      <vt:lpstr>Arial</vt:lpstr>
      <vt:lpstr>Tropic</vt:lpstr>
      <vt:lpstr>Evaluation of e-Content </vt:lpstr>
      <vt:lpstr>The need of e-Content evaluation</vt:lpstr>
      <vt:lpstr>eContents to be Evaluated</vt:lpstr>
      <vt:lpstr>Why e-Content need to be Evaluated</vt:lpstr>
      <vt:lpstr>PowerPoint Presentation</vt:lpstr>
      <vt:lpstr>How it should to be Evaluated (The Process/Methods)  </vt:lpstr>
      <vt:lpstr>PowerPoint Presentation</vt:lpstr>
      <vt:lpstr>Guidelines e-Content Development</vt:lpstr>
      <vt:lpstr>Evaluation is an intrinsic component of creation process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Evaluation of e-Content</dc:title>
  <dc:creator>ICT LAB 11</dc:creator>
  <cp:lastModifiedBy>SCERT UP Presenter</cp:lastModifiedBy>
  <cp:revision>2</cp:revision>
  <dcterms:modified xsi:type="dcterms:W3CDTF">2021-12-09T06:08:31Z</dcterms:modified>
</cp:coreProperties>
</file>